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ib5NTMLpLA8mGMkdkoYSE1x0i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.team/blog/que-debes-aprender-para-ser-full-stack-guia-completa" TargetMode="External"/><Relationship Id="rId3" Type="http://schemas.openxmlformats.org/officeDocument/2006/relationships/hyperlink" Target="https://ed.team/blog/que-es-un-programador-full-stack-existen-o-son-un-mito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https://ed.team/blog/que-debes-aprender-para-ser-full-stack-guia-completa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https://ed.team/blog/que-es-un-programador-full-stack-existen-o-son-un-mito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14;p4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4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9" name="Google Shape;8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3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53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5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103" name="Google Shape;10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5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55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0" name="Google Shape;110;p55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5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5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5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5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7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7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7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7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57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57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5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7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5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6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6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46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46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46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4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7" name="Google Shape;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5" name="Google Shape;5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8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1" name="Google Shape;6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50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4" name="Google Shape;7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2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52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52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2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otepad-plus-plus.org/downloads/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code.visualstudio.com/download/" TargetMode="External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instintobinario.com/category/hardware/" TargetMode="External"/><Relationship Id="rId5" Type="http://schemas.openxmlformats.org/officeDocument/2006/relationships/hyperlink" Target="https://blog.ida.cl/estrategia-digital/diferencias-aplicacion-web-sitio-web/" TargetMode="External"/><Relationship Id="rId6" Type="http://schemas.openxmlformats.org/officeDocument/2006/relationships/hyperlink" Target="http://arngren.net/" TargetMode="External"/><Relationship Id="rId7" Type="http://schemas.openxmlformats.org/officeDocument/2006/relationships/hyperlink" Target="https://grafix.es/las-webs-mas-horrorosas-del-mundo/" TargetMode="External"/><Relationship Id="rId8" Type="http://schemas.openxmlformats.org/officeDocument/2006/relationships/hyperlink" Target="https://coach2coach.es/estructura-sitio-web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norr.com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hyperlink" Target="https://www.eladerezo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d.team/comunidad/pagina-web-vs-sitio-web-vs-aplicacion-web" TargetMode="External"/><Relationship Id="rId4" Type="http://schemas.openxmlformats.org/officeDocument/2006/relationships/hyperlink" Target="https://ed.team/comunidad/pagina-web-vs-sitio-web-vs-aplicacion-web" TargetMode="External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title"/>
          </p:nvPr>
        </p:nvSpPr>
        <p:spPr>
          <a:xfrm>
            <a:off x="2988475" y="1611325"/>
            <a:ext cx="61554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s"/>
              <a:t>FULL STACK FRONTEND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Clase 1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HTML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Web</a:t>
            </a:r>
            <a:endParaRPr/>
          </a:p>
        </p:txBody>
      </p:sp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El usuario ingresa la URL (dirección) en el navegador.</a:t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El servidor web recibe la solicitud y envía la respuesta en HTML al navegador.</a:t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En el navegador se ingresa la información de usuario y contraseña.</a:t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Dicha información se traduce a HTML. </a:t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Dicha información se envía al servidor. </a:t>
            </a:r>
            <a:endParaRPr sz="1800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800"/>
              <a:t>Si estos datos son válidos el usuario es redireccionado a la página que desea ingresar.</a:t>
            </a:r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625" y="885425"/>
            <a:ext cx="4839149" cy="3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Ventajas de una Aplicación Web</a:t>
            </a:r>
            <a:endParaRPr/>
          </a:p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Se puede ejecutar desde cualquier dispositivo que cuente con navegador y con conexión a Internet.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 es necesario instalarlas en el dispositivo, basta con un navegador web.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Son fáciles de actualizar y mantener.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Su funcionalidad es independiente al Sistema Operativo instalado en la PC del usuario.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Permite que las aplicaciones sean multiusuarios.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Permite separar los datos almacenados en el servidor de base datos, del front end, donde se muestran al usuario.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Las páginas web poseen estructuras similares que mejoran la experiencia en el uso de las diferentes aplicaciones.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Escritorio vs. Aplicación Web</a:t>
            </a:r>
            <a:endParaRPr/>
          </a:p>
        </p:txBody>
      </p:sp>
      <p:sp>
        <p:nvSpPr>
          <p:cNvPr id="225" name="Google Shape;225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/>
              <a:t>Aplicación Escritorio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aquella que está instalada en el dispositivo del usuario.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ejecutada directamente por el sistema operativo del dispositivo, ya sea Microsoft Windows, Mac OS X, Linux, Android, etc.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 rendimiento depende de diversas configuraciones de hardware como memoria RAM, disco duro, memoria de video,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Aplicación Web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aquella que está instalada en un Servidor.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 ejecución requiere que el usuario disponga de:</a:t>
            </a:r>
            <a:endParaRPr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Un dispositivo con conexión a Internet</a:t>
            </a:r>
            <a:endParaRPr sz="12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Un navegador (Google Chrome, Internet Explorer, Mozilla Firefox, etc.)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usuario solo necesita renderizar contenido, lo que suele ser menos demandante de poder de cálculo.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Front-End y Back-End</a:t>
            </a:r>
            <a:endParaRPr/>
          </a:p>
        </p:txBody>
      </p:sp>
      <p:sp>
        <p:nvSpPr>
          <p:cNvPr id="232" name="Google Shape;23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Concepto Cliente/Servidor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Front-End</a:t>
            </a:r>
            <a:endParaRPr/>
          </a:p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la parte visible por el usuario de una página Web.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relaciona con la creación de una página funcional (computadora / tablet o celular) que puede verse en un navegador (</a:t>
            </a:r>
            <a:r>
              <a:rPr b="1" lang="es"/>
              <a:t>cliente</a:t>
            </a:r>
            <a:r>
              <a:rPr lang="es"/>
              <a:t>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HTML, CSS y JavaScript.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Editor de texto plano y navegador de Internet.</a:t>
            </a:r>
            <a:endParaRPr/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555" y="1332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700" y="1332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8550" y="30239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7700" y="302397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Back-End</a:t>
            </a:r>
            <a:endParaRPr/>
          </a:p>
        </p:txBody>
      </p:sp>
      <p:sp>
        <p:nvSpPr>
          <p:cNvPr id="248" name="Google Shape;24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Corre en el </a:t>
            </a:r>
            <a:r>
              <a:rPr b="1" lang="es"/>
              <a:t>servidor</a:t>
            </a:r>
            <a:r>
              <a:rPr lang="es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encarga del manejo de algoritmos y la utilización de bases de datos para guardar o procesar información: usuarios, productos, claves, procesos de selección, filtros, listados y todo tipo de consultas sobre plataformas Web.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Parte administrativa del sitio Web.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Bases de datos, Node y frameworks asociados.</a:t>
            </a:r>
            <a:endParaRPr/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725" y="1254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1700" y="22237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725" y="313922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 b="12662" l="0" r="0" t="0"/>
          <a:stretch/>
        </p:blipFill>
        <p:spPr>
          <a:xfrm>
            <a:off x="1936625" y="270088"/>
            <a:ext cx="5270750" cy="46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262" name="Google Shape;262;p19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H</a:t>
            </a:r>
            <a:r>
              <a:rPr lang="es"/>
              <a:t>yper</a:t>
            </a:r>
            <a:r>
              <a:rPr b="1" lang="es"/>
              <a:t>T</a:t>
            </a:r>
            <a:r>
              <a:rPr lang="es"/>
              <a:t>ext </a:t>
            </a:r>
            <a:r>
              <a:rPr b="1" lang="es"/>
              <a:t>M</a:t>
            </a:r>
            <a:r>
              <a:rPr lang="es"/>
              <a:t>arkup </a:t>
            </a:r>
            <a:r>
              <a:rPr b="1" lang="es"/>
              <a:t>L</a:t>
            </a:r>
            <a:r>
              <a:rPr lang="es"/>
              <a:t>anguage: Lenguaje de marcado de hipertexto.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Define la </a:t>
            </a:r>
            <a:r>
              <a:rPr b="1" lang="es"/>
              <a:t>estructura</a:t>
            </a:r>
            <a:r>
              <a:rPr lang="es"/>
              <a:t>, </a:t>
            </a:r>
            <a:r>
              <a:rPr b="1" lang="es"/>
              <a:t>semántica </a:t>
            </a:r>
            <a:r>
              <a:rPr lang="es"/>
              <a:t>y </a:t>
            </a:r>
            <a:r>
              <a:rPr b="1" lang="es"/>
              <a:t>contenido </a:t>
            </a:r>
            <a:r>
              <a:rPr lang="es"/>
              <a:t>de las páginas Web.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El navegador (cliente) interpreta el HTML y lo representan en pantalla.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Permite agregar texto, imágenes, enlaces, tablas, listas, formularios,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Última versión del estándar: HTML 5.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No todos los navegadores son capaces de interpretar un mismo código de una manera unificada (siempre debemos probar que funcione en la mayoría de ellos).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Utiliza etiquetas (tags) que definen la estructura del </a:t>
            </a:r>
            <a:r>
              <a:rPr b="1" lang="es"/>
              <a:t>documento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Texto plano con extensión 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Hipertexto:</a:t>
            </a:r>
            <a:br>
              <a:rPr b="1" lang="es"/>
            </a:br>
            <a:r>
              <a:rPr lang="es"/>
              <a:t>Sistema que permite enlazar fragmentos de textos entre sí. Permite que la lectura no sea lineal, sino que el usuario acceda a la información a través de los ítems relacionados.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HTML: ¿Cómo funciona?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432000" y="1129750"/>
            <a:ext cx="82800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navegador (</a:t>
            </a:r>
            <a:r>
              <a:rPr b="1" lang="es"/>
              <a:t>cliente</a:t>
            </a:r>
            <a:r>
              <a:rPr lang="es"/>
              <a:t>) le pide información al servidor.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servidor devuelve la información al cliente en un archivo HTML.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 navegador en el cliente lee el archivo de arriba hacia abajo y de izquierda a derecha para interpretar la información.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Tiene en cuenta las etiquetas que tiene el documento y las va renderizando en la pantalla (lo que se ve en el navegador).</a:t>
            </a:r>
            <a:endParaRPr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88" y="2910650"/>
            <a:ext cx="8017836" cy="18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Editores de texto ¿qué usamos para escribir HTML?</a:t>
            </a:r>
            <a:endParaRPr/>
          </a:p>
        </p:txBody>
      </p:sp>
      <p:sp>
        <p:nvSpPr>
          <p:cNvPr id="275" name="Google Shape;27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Necesitamos utilizar un editor de texto, que genere archivos de “texto plano”.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Hay muchos disponibles, desde el bloc de notas de tu sistema operativo hasta algunos multiplataforma como Visual Studio Code.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Nota: pueden hacer clic en las imágenes para descargar cada software.</a:t>
            </a:r>
            <a:endParaRPr/>
          </a:p>
        </p:txBody>
      </p:sp>
      <p:sp>
        <p:nvSpPr>
          <p:cNvPr id="276" name="Google Shape;27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77" name="Google Shape;27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250" y="1907294"/>
            <a:ext cx="1080000" cy="93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3975" y="2844250"/>
            <a:ext cx="2157334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0" lang="es"/>
              <a:t>Conceptos básicos de HTML</a:t>
            </a:r>
            <a:endParaRPr b="0"/>
          </a:p>
        </p:txBody>
      </p:sp>
      <p:sp>
        <p:nvSpPr>
          <p:cNvPr id="150" name="Google Shape;15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813" y="2868475"/>
            <a:ext cx="7143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284" name="Google Shape;28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Estructura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Estas etiquetas ayudan a definir la clase de contenido tendrá una página Web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Describen su significado tanto para el navegador como para el desarrollador. A través de ellas los navegadores y buscadores reconocen patrones y una estructura determinada.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Debemos respetarlas porque ayudan al navegador a entender su significado para mostrarlo en pantalla y ayudan a los buscadores a reconocer el contenido y la estructura del sitio.</a:t>
            </a:r>
            <a:endParaRPr/>
          </a:p>
        </p:txBody>
      </p:sp>
      <p:sp>
        <p:nvSpPr>
          <p:cNvPr id="290" name="Google Shape;290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(ejemplo)</a:t>
            </a: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000" y="1322525"/>
            <a:ext cx="4527600" cy="312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Estructura de una Página Web (ejemplo)</a:t>
            </a:r>
            <a:endParaRPr/>
          </a:p>
        </p:txBody>
      </p:sp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900" y="1170125"/>
            <a:ext cx="2881395" cy="3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725" y="1170125"/>
            <a:ext cx="3930993" cy="34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(código)</a:t>
            </a:r>
            <a:endParaRPr/>
          </a:p>
        </p:txBody>
      </p:sp>
      <p:sp>
        <p:nvSpPr>
          <p:cNvPr id="304" name="Google Shape;304;p25"/>
          <p:cNvSpPr txBox="1"/>
          <p:nvPr>
            <p:ph idx="2" type="body"/>
          </p:nvPr>
        </p:nvSpPr>
        <p:spPr>
          <a:xfrm>
            <a:off x="622025" y="4121250"/>
            <a:ext cx="8248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b="1" lang="es"/>
              <a:t>Tip:</a:t>
            </a:r>
            <a:r>
              <a:rPr lang="es"/>
              <a:t> En VSC si escribimos 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html:5</a:t>
            </a:r>
            <a:r>
              <a:rPr lang="es"/>
              <a:t> y presionamos TAB este código se escribirá automáticamente.</a:t>
            </a:r>
            <a:endParaRPr/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475" y="1322525"/>
            <a:ext cx="7341036" cy="2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Estructura de una Página Web (código)</a:t>
            </a:r>
            <a:endParaRPr/>
          </a:p>
        </p:txBody>
      </p:sp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&lt;!DOCTYPE html&gt;</a:t>
            </a:r>
            <a:r>
              <a:rPr lang="es"/>
              <a:t> Indica que la versión corresponde a HTML5.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&lt;html lang= “es”&gt; </a:t>
            </a:r>
            <a:r>
              <a:rPr lang="es"/>
              <a:t>Es la etiqueta principal que engloba al resto de las etiquetas, el atributo </a:t>
            </a:r>
            <a:r>
              <a:rPr i="1" lang="es"/>
              <a:t>lang</a:t>
            </a:r>
            <a:r>
              <a:rPr lang="es"/>
              <a:t> define el tipo de lenguaje.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&lt;head&gt; </a:t>
            </a:r>
            <a:r>
              <a:rPr lang="es"/>
              <a:t>Es la cabeza del documento que contiene los metadatos de la página web.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&lt;meta charset="utf-8"&gt; </a:t>
            </a:r>
            <a:r>
              <a:rPr lang="es"/>
              <a:t>Indica al navegador qué tipo de caracteres contiene la página, con el atributo </a:t>
            </a:r>
            <a:r>
              <a:rPr i="1" lang="es"/>
              <a:t>charset</a:t>
            </a:r>
            <a:r>
              <a:rPr lang="es"/>
              <a:t> vamos a indicar el conjunto de caracteres que vamos a usar y con el valor "utf-8" abarcamos a la mayoría de los sistemas de escritura.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&lt;title&gt; </a:t>
            </a:r>
            <a:r>
              <a:rPr lang="es"/>
              <a:t>Indica el título de la página Web, que se visualiza en la barra de título del navegador.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s"/>
              <a:t>&lt;body&gt;</a:t>
            </a:r>
            <a:r>
              <a:rPr lang="es"/>
              <a:t> Es el cuerpo del documento donde va a estar todo el contenido que vamos a mostrar.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"/>
              <a:t>Sintaxis</a:t>
            </a:r>
            <a:endParaRPr/>
          </a:p>
        </p:txBody>
      </p:sp>
      <p:sp>
        <p:nvSpPr>
          <p:cNvPr id="317" name="Google Shape;31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Las etiquetas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Las etiquetas</a:t>
            </a:r>
            <a:endParaRPr/>
          </a:p>
        </p:txBody>
      </p:sp>
      <p:sp>
        <p:nvSpPr>
          <p:cNvPr id="323" name="Google Shape;32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Definen qué función cumple cada elemento dentro de la página.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Estructura básica, tienen una apertura y un cierre que describen la información contenida entre ellas, aunque algunos casos solamente tienen apertura, como la etiqueta &lt;br&gt; (line break o  salto de línea):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200" y="2425438"/>
            <a:ext cx="1042030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2013" y="2903375"/>
            <a:ext cx="24098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7450" y="3722236"/>
            <a:ext cx="2409825" cy="53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175" y="2378950"/>
            <a:ext cx="2630225" cy="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175" y="2883537"/>
            <a:ext cx="4509849" cy="6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2175" y="3670850"/>
            <a:ext cx="5085275" cy="7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Etiquetas básicas</a:t>
            </a:r>
            <a:endParaRPr/>
          </a:p>
        </p:txBody>
      </p:sp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11700" y="1152475"/>
            <a:ext cx="846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/>
              <a:t>&lt;h1&gt;, &lt;h2&gt;, &lt;h3&gt;….&lt;h6&gt;:</a:t>
            </a:r>
            <a:r>
              <a:rPr lang="es"/>
              <a:t> Encabezados, numerados del 1 al 6 por orden de relevancia. Es importante respetar ese orden para que el navegador entienda la estructura de la página.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/>
              <a:t>Tip:</a:t>
            </a:r>
            <a:r>
              <a:rPr lang="es"/>
              <a:t> En VSC si escribimos 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"/>
              <a:t> y presionamos TAB la etiqueta de cierre se escribe automáticamente</a:t>
            </a:r>
            <a:endParaRPr/>
          </a:p>
        </p:txBody>
      </p:sp>
      <p:pic>
        <p:nvPicPr>
          <p:cNvPr id="336" name="Google Shape;3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100" y="1802188"/>
            <a:ext cx="2263525" cy="21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0" y="1802200"/>
            <a:ext cx="3883350" cy="20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Las etiquetas</a:t>
            </a:r>
            <a:endParaRPr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11700" y="1152475"/>
            <a:ext cx="8520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s" sz="1800">
                <a:solidFill>
                  <a:srgbClr val="FF0000"/>
                </a:solidFill>
              </a:rPr>
              <a:t>&lt;etiqueta </a:t>
            </a:r>
            <a:r>
              <a:rPr b="1" lang="es" sz="1800"/>
              <a:t>      </a:t>
            </a:r>
            <a:r>
              <a:rPr b="1" lang="es" sz="1800">
                <a:solidFill>
                  <a:schemeClr val="accent1"/>
                </a:solidFill>
              </a:rPr>
              <a:t>atributo =</a:t>
            </a:r>
            <a:r>
              <a:rPr b="1" lang="es" sz="1800"/>
              <a:t>      </a:t>
            </a:r>
            <a:r>
              <a:rPr b="1" lang="es" sz="1800">
                <a:solidFill>
                  <a:schemeClr val="accent5"/>
                </a:solidFill>
              </a:rPr>
              <a:t>“valor”</a:t>
            </a:r>
            <a:r>
              <a:rPr b="1" lang="es" sz="1800"/>
              <a:t>  </a:t>
            </a:r>
            <a:r>
              <a:rPr b="1" lang="es" sz="1800">
                <a:solidFill>
                  <a:srgbClr val="FF0000"/>
                </a:solidFill>
              </a:rPr>
              <a:t>&gt;</a:t>
            </a:r>
            <a:r>
              <a:rPr b="1" lang="es" sz="1800"/>
              <a:t>    </a:t>
            </a:r>
            <a:r>
              <a:rPr i="1" lang="es" sz="1800"/>
              <a:t>Contenido</a:t>
            </a:r>
            <a:r>
              <a:rPr b="1" lang="es" sz="1800"/>
              <a:t>  </a:t>
            </a:r>
            <a:r>
              <a:rPr b="1" lang="es" sz="1800">
                <a:solidFill>
                  <a:srgbClr val="FF0000"/>
                </a:solidFill>
              </a:rPr>
              <a:t>&lt;/etiqueta&gt;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44" name="Google Shape;344;p30"/>
          <p:cNvSpPr txBox="1"/>
          <p:nvPr>
            <p:ph idx="1" type="body"/>
          </p:nvPr>
        </p:nvSpPr>
        <p:spPr>
          <a:xfrm>
            <a:off x="914850" y="2174200"/>
            <a:ext cx="12906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rgbClr val="FF0000"/>
                </a:solidFill>
              </a:rPr>
              <a:t>html, body, img, title, head, … </a:t>
            </a:r>
            <a:r>
              <a:rPr lang="es" sz="1600"/>
              <a:t>     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45" name="Google Shape;345;p30"/>
          <p:cNvSpPr txBox="1"/>
          <p:nvPr>
            <p:ph idx="1" type="body"/>
          </p:nvPr>
        </p:nvSpPr>
        <p:spPr>
          <a:xfrm>
            <a:off x="2331050" y="2174200"/>
            <a:ext cx="14637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chemeClr val="accent1"/>
                </a:solidFill>
              </a:rPr>
              <a:t>charset, alt, src, id, class, href, target, …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46" name="Google Shape;346;p30"/>
          <p:cNvSpPr txBox="1"/>
          <p:nvPr>
            <p:ph idx="1" type="body"/>
          </p:nvPr>
        </p:nvSpPr>
        <p:spPr>
          <a:xfrm>
            <a:off x="3807275" y="2174200"/>
            <a:ext cx="12906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sz="1600">
                <a:solidFill>
                  <a:schemeClr val="accent5"/>
                </a:solidFill>
              </a:rPr>
              <a:t>utf-8, nombre de clase, id, url, …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47" name="Google Shape;347;p30"/>
          <p:cNvSpPr txBox="1"/>
          <p:nvPr>
            <p:ph idx="1" type="body"/>
          </p:nvPr>
        </p:nvSpPr>
        <p:spPr>
          <a:xfrm>
            <a:off x="371800" y="3517550"/>
            <a:ext cx="10218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s"/>
              <a:t>Ejemplo: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53" y="3871600"/>
            <a:ext cx="7171038" cy="40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0"/>
          <p:cNvCxnSpPr/>
          <p:nvPr/>
        </p:nvCxnSpPr>
        <p:spPr>
          <a:xfrm flipH="1">
            <a:off x="1593700" y="1650588"/>
            <a:ext cx="8100" cy="43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0" name="Google Shape;350;p30"/>
          <p:cNvCxnSpPr/>
          <p:nvPr/>
        </p:nvCxnSpPr>
        <p:spPr>
          <a:xfrm flipH="1">
            <a:off x="3058850" y="1650588"/>
            <a:ext cx="8100" cy="434700"/>
          </a:xfrm>
          <a:prstGeom prst="straightConnector1">
            <a:avLst/>
          </a:prstGeom>
          <a:noFill/>
          <a:ln cap="flat" cmpd="sng" w="28575">
            <a:solidFill>
              <a:srgbClr val="7685E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30"/>
          <p:cNvCxnSpPr/>
          <p:nvPr/>
        </p:nvCxnSpPr>
        <p:spPr>
          <a:xfrm flipH="1">
            <a:off x="4524000" y="1650588"/>
            <a:ext cx="8100" cy="434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Etiquetas básicas</a:t>
            </a:r>
            <a:endParaRPr/>
          </a:p>
        </p:txBody>
      </p:sp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311700" y="1402000"/>
            <a:ext cx="309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s"/>
              <a:t>&lt;p&gt;: </a:t>
            </a:r>
            <a:r>
              <a:rPr lang="es"/>
              <a:t>Representa un párrafo.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00" y="1922063"/>
            <a:ext cx="4934775" cy="1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049" y="3546549"/>
            <a:ext cx="7783699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/>
        </p:nvSpPr>
        <p:spPr>
          <a:xfrm>
            <a:off x="5835725" y="1876050"/>
            <a:ext cx="3042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Tip:</a:t>
            </a: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VSC con si escribimos </a:t>
            </a:r>
            <a:r>
              <a:rPr b="0" i="0" lang="es" sz="1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Lorem100</a:t>
            </a: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escribirá un texto de ejemplo de 100 palabras.  Y escribiendo </a:t>
            </a:r>
            <a:r>
              <a:rPr b="0" i="0" lang="es" sz="1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p*3</a:t>
            </a: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crearán 3 etiquetas </a:t>
            </a:r>
            <a:r>
              <a:rPr b="1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&lt;p&gt;</a:t>
            </a: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7" name="Google Shape;15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Ejemplos de páginas Web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40950" y="1170000"/>
            <a:ext cx="84621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https://www.w3schools.com/</a:t>
            </a:r>
            <a:r>
              <a:rPr lang="es"/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https://instintobinario.com/category/hardware/</a:t>
            </a:r>
            <a:r>
              <a:rPr lang="es"/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https://blog.ida.cl/estrategia-digital/diferencias-aplicacion-web-sitio-web/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/>
              <a:t>Ejemplos de lo que </a:t>
            </a:r>
            <a:r>
              <a:rPr b="1" lang="es">
                <a:solidFill>
                  <a:srgbClr val="FF0000"/>
                </a:solidFill>
              </a:rPr>
              <a:t>no</a:t>
            </a:r>
            <a:r>
              <a:rPr b="1" lang="es"/>
              <a:t> hay que hacer: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http://arngren.net/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Artículo: </a:t>
            </a:r>
            <a:r>
              <a:rPr lang="es" u="sng">
                <a:solidFill>
                  <a:schemeClr val="hlink"/>
                </a:solidFill>
                <a:hlinkClick r:id="rId7"/>
              </a:rPr>
              <a:t>https://grafix.es/las-webs-mas-horrorosas-del-mundo/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/>
              <a:t>Cómo pensar la estructura de un Sitio Web:      </a:t>
            </a:r>
            <a:r>
              <a:rPr lang="es"/>
              <a:t>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https://coach2coach.es/estructura-sitio-web/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Actividad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Clase 1</a:t>
            </a:r>
            <a:endParaRPr/>
          </a:p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Analizar los siguientes sitios web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97687">
            <a:off x="5294825" y="641075"/>
            <a:ext cx="3505201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Actividad: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Investigar los siguientes sitios web e identificar: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Header (encabezado)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Footer (pie)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Nav (menú)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Párrafos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Imágenes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Links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Iconos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etc.</a:t>
            </a:r>
            <a:endParaRPr/>
          </a:p>
        </p:txBody>
      </p:sp>
      <p:sp>
        <p:nvSpPr>
          <p:cNvPr id="380" name="Google Shape;380;p37"/>
          <p:cNvSpPr txBox="1"/>
          <p:nvPr>
            <p:ph idx="2" type="body"/>
          </p:nvPr>
        </p:nvSpPr>
        <p:spPr>
          <a:xfrm>
            <a:off x="5477394" y="2392952"/>
            <a:ext cx="2516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www.knorr.com/</a:t>
            </a:r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 rotWithShape="1">
          <a:blip r:embed="rId4">
            <a:alphaModFix/>
          </a:blip>
          <a:srcRect b="0" l="12243" r="13818" t="0"/>
          <a:stretch/>
        </p:blipFill>
        <p:spPr>
          <a:xfrm>
            <a:off x="5860031" y="928213"/>
            <a:ext cx="1751426" cy="12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0032" y="2954140"/>
            <a:ext cx="1751424" cy="112540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>
            <p:ph idx="2" type="body"/>
          </p:nvPr>
        </p:nvSpPr>
        <p:spPr>
          <a:xfrm>
            <a:off x="5477394" y="4279838"/>
            <a:ext cx="2516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6"/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www.eladerezo.com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Tarea para el proyecto:</a:t>
            </a:r>
            <a:endParaRPr/>
          </a:p>
        </p:txBody>
      </p:sp>
      <p:sp>
        <p:nvSpPr>
          <p:cNvPr id="389" name="Google Shape;389;p39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Empezar a formar un grupo/equipo de 4 personas.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Comenzar a pensar en el contenido del proyecto web.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Recuerden que la temática es libre.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Recomendamos visitar sitios web de similares temáticas.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s"/>
              <a:t>Muchas gracias por tu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rPr lang="es"/>
              <a:t>Nos vemos pronto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01</a:t>
            </a:r>
            <a:endParaRPr/>
          </a:p>
        </p:txBody>
      </p:sp>
      <p:sp>
        <p:nvSpPr>
          <p:cNvPr id="163" name="Google Shape;163;p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Clase 00</a:t>
            </a:r>
            <a:endParaRPr/>
          </a:p>
        </p:txBody>
      </p:sp>
      <p:sp>
        <p:nvSpPr>
          <p:cNvPr id="164" name="Google Shape;164;p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/>
              <a:t>Clase 02</a:t>
            </a:r>
            <a:endParaRPr/>
          </a:p>
        </p:txBody>
      </p:sp>
      <p:sp>
        <p:nvSpPr>
          <p:cNvPr id="165" name="Google Shape;165;p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Presentación del curso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Sobre Codo a Codo.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Objetivo del curso y lineamientos de cursada.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Conceptos básicos sobre Full Stack.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Herramientas a utilizar.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Instalación del software.</a:t>
            </a:r>
            <a:endParaRPr/>
          </a:p>
        </p:txBody>
      </p:sp>
      <p:sp>
        <p:nvSpPr>
          <p:cNvPr id="166" name="Google Shape;166;p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HTML 2 - Continuando con HTML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Listas y enlaces.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Rutas absolutas y relativas.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Elementos en bloque y en línea.</a:t>
            </a:r>
            <a:endParaRPr/>
          </a:p>
        </p:txBody>
      </p:sp>
      <p:sp>
        <p:nvSpPr>
          <p:cNvPr id="167" name="Google Shape;167;p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HTML 1 - Conceptos básicos de HTML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Conceptos básicos de la web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Proyecto web: ¿qué es?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 Cliente/Servidor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Introducción a HTML. Etiquetas básicas y atributos.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Página, Sitio y Aplicación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una página Web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un documento HTML (texto, imágenes, videos, CSS, Javascript).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Pueden ser estáticas (sólo código) o dinámica (con, por ejemplo, contenido extraído de una base de datos).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500" y="1676181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Sitio Web</a:t>
            </a:r>
            <a:endParaRPr/>
          </a:p>
        </p:txBody>
      </p:sp>
      <p:sp>
        <p:nvSpPr>
          <p:cNvPr id="185" name="Google Shape;185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 sitio Web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Son un conjunto de páginas Web estructuradas en un dominio.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pueden crear escribiendo código o mediante CMS o builders.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Pertenecen a empresas, organizaciones o personas.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775" y="1671738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Web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Principales características de una aplicación Web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un software desarrollado con tecnologías Web.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crea mediante código, utilizando diversos lenguajes de programación, librerías, frameworks, etc.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Son creadas por desarrolladores Web profesionales.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>
                <a:solidFill>
                  <a:schemeClr val="dk1"/>
                </a:solidFill>
              </a:rPr>
              <a:t>Fuente:</a:t>
            </a:r>
            <a:r>
              <a:rPr b="1" lang="es" u="sng">
                <a:solidFill>
                  <a:schemeClr val="hlink"/>
                </a:solidFill>
                <a:hlinkClick r:id="rId3"/>
              </a:rPr>
              <a:t>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https://ed.team/comunidad/pagina-web-vs-sitio-web-vs-aplicacion-web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7325" y="1960675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>
            <p:ph type="title"/>
          </p:nvPr>
        </p:nvSpPr>
        <p:spPr>
          <a:xfrm>
            <a:off x="320400" y="597300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Aplicación de Escritorio</a:t>
            </a:r>
            <a:endParaRPr/>
          </a:p>
        </p:txBody>
      </p:sp>
      <p:sp>
        <p:nvSpPr>
          <p:cNvPr id="199" name="Google Shape;199;p9"/>
          <p:cNvSpPr txBox="1"/>
          <p:nvPr>
            <p:ph idx="1" type="body"/>
          </p:nvPr>
        </p:nvSpPr>
        <p:spPr>
          <a:xfrm>
            <a:off x="432025" y="1304875"/>
            <a:ext cx="8280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usuario accede a la aplicación.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 aplicación accede a un repositorio de datos para pedir información o para modificarla.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 aplicación muestra al usuario la información solicitada.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950" y="2956525"/>
            <a:ext cx="1483575" cy="148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9"/>
          <p:cNvCxnSpPr/>
          <p:nvPr/>
        </p:nvCxnSpPr>
        <p:spPr>
          <a:xfrm>
            <a:off x="3746875" y="3161450"/>
            <a:ext cx="1674300" cy="19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9"/>
          <p:cNvCxnSpPr/>
          <p:nvPr/>
        </p:nvCxnSpPr>
        <p:spPr>
          <a:xfrm flipH="1">
            <a:off x="3863275" y="3638275"/>
            <a:ext cx="148950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" name="Google Shape;203;p9"/>
          <p:cNvSpPr/>
          <p:nvPr/>
        </p:nvSpPr>
        <p:spPr>
          <a:xfrm>
            <a:off x="3163375" y="2911850"/>
            <a:ext cx="458700" cy="442800"/>
          </a:xfrm>
          <a:prstGeom prst="ellipse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5545975" y="3281600"/>
            <a:ext cx="458700" cy="442800"/>
          </a:xfrm>
          <a:prstGeom prst="ellipse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319613" y="3834050"/>
            <a:ext cx="458700" cy="442800"/>
          </a:xfrm>
          <a:prstGeom prst="ellipse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525" y="2911838"/>
            <a:ext cx="1623599" cy="16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